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82" r:id="rId3"/>
    <p:sldId id="269" r:id="rId4"/>
    <p:sldId id="266" r:id="rId5"/>
    <p:sldId id="270" r:id="rId6"/>
    <p:sldId id="275" r:id="rId7"/>
    <p:sldId id="293" r:id="rId8"/>
    <p:sldId id="292" r:id="rId9"/>
    <p:sldId id="285" r:id="rId10"/>
    <p:sldId id="283" r:id="rId11"/>
    <p:sldId id="284" r:id="rId12"/>
    <p:sldId id="286" r:id="rId13"/>
    <p:sldId id="287" r:id="rId14"/>
    <p:sldId id="289" r:id="rId15"/>
    <p:sldId id="290" r:id="rId16"/>
    <p:sldId id="291" r:id="rId17"/>
    <p:sldId id="271" r:id="rId18"/>
    <p:sldId id="272" r:id="rId19"/>
    <p:sldId id="273" r:id="rId20"/>
    <p:sldId id="281" r:id="rId21"/>
    <p:sldId id="274" r:id="rId22"/>
    <p:sldId id="294" r:id="rId23"/>
    <p:sldId id="277" r:id="rId24"/>
    <p:sldId id="295" r:id="rId25"/>
    <p:sldId id="278" r:id="rId26"/>
    <p:sldId id="280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39" autoAdjust="0"/>
  </p:normalViewPr>
  <p:slideViewPr>
    <p:cSldViewPr>
      <p:cViewPr varScale="1">
        <p:scale>
          <a:sx n="67" d="100"/>
          <a:sy n="67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5FC97-4F3F-40D8-A263-108E8ABF4047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4683-1DE6-48B6-A57F-BD63E42F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3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advance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95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advance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advance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8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describe about turbine in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2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advance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76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advance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42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 focus from ancient time </a:t>
            </a:r>
            <a:r>
              <a:rPr lang="en-US" baseline="0" dirty="0" smtClean="0"/>
              <a:t>to present age may be mentioned with the pictures accordingly.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79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</a:t>
            </a:r>
            <a:r>
              <a:rPr lang="en-US" baseline="0" dirty="0" smtClean="0"/>
              <a:t> </a:t>
            </a:r>
            <a:r>
              <a:rPr lang="en-US" dirty="0" smtClean="0"/>
              <a:t>may show the pictures accordingly and then make a combination with</a:t>
            </a:r>
            <a:r>
              <a:rPr lang="en-US" baseline="0" dirty="0" smtClean="0"/>
              <a:t>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41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about the picture to take out the answer ‘wheel.’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13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 sectors of wheel.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4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0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Even  in the factories.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75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read out the text loudly with proper pronunciation and intonation.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5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9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the students to match the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02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give a</a:t>
            </a:r>
            <a:r>
              <a:rPr lang="en-US" baseline="0" dirty="0" smtClean="0"/>
              <a:t> short description how to do home work on section 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83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Finishing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may be asked about the pictures. They will explain about the role</a:t>
            </a:r>
            <a:r>
              <a:rPr lang="en-US" baseline="0" dirty="0" smtClean="0"/>
              <a:t> </a:t>
            </a:r>
            <a:r>
              <a:rPr lang="en-US" dirty="0" smtClean="0"/>
              <a:t>of wheel.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7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Advance to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9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8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fours</a:t>
            </a:r>
            <a:r>
              <a:rPr lang="en-US" baseline="0" dirty="0" smtClean="0"/>
              <a:t> skills will be focused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7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Reading skill may be focused.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Notes: Teacher may show the word first and ask students to tell meaning then teacher can show the meaning to make them clear.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8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teacher may ask the meaning of the word then show the picture and then he</a:t>
            </a:r>
            <a:r>
              <a:rPr lang="en-US" baseline="0" dirty="0" smtClean="0"/>
              <a:t> can ask the students to make a sentence with the given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4683-1DE6-48B6-A57F-BD63E42F3E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7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2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3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3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5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9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5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4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7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29D2E-5C98-418D-B564-24E487B4B143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11094-79E3-4556-908E-A47A6A5AC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9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1972" y="2590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Welcome to my class my dear students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15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3695700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9950" y="304800"/>
            <a:ext cx="2362200" cy="895826"/>
          </a:xfrm>
          <a:prstGeom prst="downArrowCallout">
            <a:avLst>
              <a:gd name="adj1" fmla="val 131010"/>
              <a:gd name="adj2" fmla="val 131845"/>
              <a:gd name="adj3" fmla="val 65505"/>
              <a:gd name="adj4" fmla="val 63659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Rotate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495800"/>
            <a:ext cx="5715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interchange</a:t>
            </a:r>
            <a:r>
              <a:rPr lang="bn-BD" sz="32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revolve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486399"/>
            <a:ext cx="7010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A wheel is rotated around at its axis.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2428875"/>
            <a:ext cx="3981450" cy="305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81000"/>
            <a:ext cx="5486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Axis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676400" y="1041975"/>
            <a:ext cx="5486400" cy="1244025"/>
          </a:xfrm>
          <a:prstGeom prst="upArrowCallout">
            <a:avLst>
              <a:gd name="adj1" fmla="val 46988"/>
              <a:gd name="adj2" fmla="val 51385"/>
              <a:gd name="adj3" fmla="val 25000"/>
              <a:gd name="adj4" fmla="val 4958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alliance</a:t>
            </a:r>
            <a:r>
              <a:rPr lang="bn-BD" sz="32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bloc</a:t>
            </a:r>
            <a:r>
              <a:rPr lang="bn-BD" sz="32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federation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663625"/>
            <a:ext cx="7010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A wheel is rotated around at its axis.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3628572" y="4914900"/>
            <a:ext cx="1600200" cy="800100"/>
          </a:xfrm>
          <a:prstGeom prst="downArrow">
            <a:avLst>
              <a:gd name="adj1" fmla="val 35488"/>
              <a:gd name="adj2" fmla="val 5000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3333750" cy="2895600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2725057" y="3619500"/>
            <a:ext cx="3333750" cy="1295400"/>
          </a:xfrm>
          <a:prstGeom prst="upArrowCallout">
            <a:avLst>
              <a:gd name="adj1" fmla="val 45168"/>
              <a:gd name="adj2" fmla="val 55252"/>
              <a:gd name="adj3" fmla="val 25000"/>
              <a:gd name="adj4" fmla="val 4929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Propeller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5057" y="5715000"/>
            <a:ext cx="3333751" cy="60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something rotate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13266"/>
            <a:ext cx="83820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A propeller is a type of fan that transmits power by converting rotational motion into thrust.</a:t>
            </a:r>
          </a:p>
        </p:txBody>
      </p:sp>
    </p:spTree>
    <p:extLst>
      <p:ext uri="{BB962C8B-B14F-4D97-AF65-F5344CB8AC3E}">
        <p14:creationId xmlns:p14="http://schemas.microsoft.com/office/powerpoint/2010/main" val="24828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62100"/>
            <a:ext cx="5334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Down Arrow Callout 2"/>
          <p:cNvSpPr/>
          <p:nvPr/>
        </p:nvSpPr>
        <p:spPr>
          <a:xfrm>
            <a:off x="1905000" y="342900"/>
            <a:ext cx="5334000" cy="1219200"/>
          </a:xfrm>
          <a:prstGeom prst="downArrowCallout">
            <a:avLst>
              <a:gd name="adj1" fmla="val 44048"/>
              <a:gd name="adj2" fmla="val 53571"/>
              <a:gd name="adj3" fmla="val 25000"/>
              <a:gd name="adj4" fmla="val 53072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Turbine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905000" y="4419600"/>
            <a:ext cx="5334000" cy="1295400"/>
          </a:xfrm>
          <a:prstGeom prst="upArrowCallou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Turbine is a kind of wheel.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78" y="1261608"/>
            <a:ext cx="4028622" cy="39255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533400"/>
            <a:ext cx="2590800" cy="76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Mobility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3399972" y="723900"/>
            <a:ext cx="1371600" cy="381000"/>
          </a:xfrm>
          <a:prstGeom prst="striped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533400"/>
            <a:ext cx="2971800" cy="76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Motion/speed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247382"/>
            <a:ext cx="7010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The mobility  of our thinking is increasing day by day.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314" y="5791200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Always take a safe journey.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314" y="1371600"/>
            <a:ext cx="21444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Meaning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371600"/>
            <a:ext cx="59327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Trip/Voyage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609600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Journey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2133600"/>
            <a:ext cx="822960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2" y="2895600"/>
            <a:ext cx="3628323" cy="2432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95600"/>
            <a:ext cx="32766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1663987"/>
            <a:ext cx="8244114" cy="584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A gradual development of era.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57200" y="304799"/>
            <a:ext cx="8244114" cy="1359187"/>
          </a:xfrm>
          <a:prstGeom prst="downArrowCallout">
            <a:avLst>
              <a:gd name="adj1" fmla="val 48074"/>
              <a:gd name="adj2" fmla="val 55917"/>
              <a:gd name="adj3" fmla="val 25000"/>
              <a:gd name="adj4" fmla="val 55453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Book Antiqua" pitchFamily="18" charset="0"/>
              </a:rPr>
              <a:t>Civilisation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686" y="5562600"/>
            <a:ext cx="8244114" cy="584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We are passing modern </a:t>
            </a:r>
            <a:r>
              <a:rPr lang="en-US" sz="3200" b="1" dirty="0" err="1" smtClean="0">
                <a:latin typeface="Book Antiqua" pitchFamily="18" charset="0"/>
              </a:rPr>
              <a:t>civilisation</a:t>
            </a:r>
            <a:r>
              <a:rPr lang="en-US" sz="3200" b="1" dirty="0" smtClean="0">
                <a:latin typeface="Book Antiqua" pitchFamily="18" charset="0"/>
              </a:rPr>
              <a:t>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91000" y="3444228"/>
            <a:ext cx="1108727" cy="8382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28925"/>
            <a:ext cx="2419350" cy="2423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" y="-1905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5381" r="5766" b="26324"/>
          <a:stretch/>
        </p:blipFill>
        <p:spPr>
          <a:xfrm>
            <a:off x="6311328" y="419724"/>
            <a:ext cx="2218544" cy="1458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21647"/>
          <a:stretch/>
        </p:blipFill>
        <p:spPr>
          <a:xfrm>
            <a:off x="113632" y="1524000"/>
            <a:ext cx="2466975" cy="3741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37544"/>
            <a:ext cx="2237040" cy="3714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8069" r="9454" b="9274"/>
          <a:stretch/>
        </p:blipFill>
        <p:spPr>
          <a:xfrm>
            <a:off x="2659504" y="0"/>
            <a:ext cx="3207896" cy="19118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3632" y="1381780"/>
            <a:ext cx="1410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Car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3875" y="137160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Plane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 rot="480894">
            <a:off x="6808927" y="737737"/>
            <a:ext cx="191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Computer</a:t>
            </a:r>
            <a:endParaRPr lang="en-US" sz="24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52870"/>
            <a:ext cx="219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Microscope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5301520"/>
            <a:ext cx="241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Camera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4539" y="3108717"/>
            <a:ext cx="2075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Mobile phone</a:t>
            </a:r>
            <a:endParaRPr lang="en-US" sz="28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432" y="5877580"/>
            <a:ext cx="90303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Human beings have invented many important things so far. They have brought great civilization to the world through these inventions.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99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Do you know which invention is the greatest?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614" y="600279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It is ‘the wheel’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5550" r="3937" b="4068"/>
          <a:stretch/>
        </p:blipFill>
        <p:spPr>
          <a:xfrm>
            <a:off x="2467429" y="1625600"/>
            <a:ext cx="4180114" cy="4136571"/>
          </a:xfrm>
          <a:prstGeom prst="ellipse">
            <a:avLst/>
          </a:prstGeom>
          <a:ln w="1270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09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6229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The wheels are, in fact, everywhere.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492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They are on-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2"/>
          <a:stretch/>
        </p:blipFill>
        <p:spPr>
          <a:xfrm>
            <a:off x="2971800" y="2945764"/>
            <a:ext cx="2628900" cy="1405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11952"/>
            <a:ext cx="2819400" cy="1875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029" y="4384236"/>
            <a:ext cx="119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cars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38715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trains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4714" y="4419600"/>
            <a:ext cx="371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w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agons and so on.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28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86889"/>
              </p:ext>
            </p:extLst>
          </p:nvPr>
        </p:nvGraphicFramePr>
        <p:xfrm>
          <a:off x="457200" y="3048000"/>
          <a:ext cx="8229600" cy="3200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4495800"/>
                <a:gridCol w="3733800"/>
              </a:tblGrid>
              <a:tr h="32004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Senior Lecturer &amp; </a:t>
                      </a:r>
                    </a:p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Head of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the Department (English)</a:t>
                      </a:r>
                    </a:p>
                    <a:p>
                      <a:r>
                        <a:rPr lang="en-US" sz="2800" b="1" baseline="0" dirty="0" smtClean="0">
                          <a:latin typeface="Book Antiqua" pitchFamily="18" charset="0"/>
                        </a:rPr>
                        <a:t>Cambrian School &amp; College, Campus-5,</a:t>
                      </a:r>
                    </a:p>
                    <a:p>
                      <a:r>
                        <a:rPr lang="en-US" sz="2800" b="1" baseline="0" dirty="0" err="1" smtClean="0">
                          <a:latin typeface="Book Antiqua" pitchFamily="18" charset="0"/>
                        </a:rPr>
                        <a:t>Baridhara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, Dhaka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2800" b="1" u="sng" dirty="0" smtClean="0">
                          <a:latin typeface="Book Antiqua" pitchFamily="18" charset="0"/>
                        </a:rPr>
                        <a:t>Lesson  Description</a:t>
                      </a:r>
                    </a:p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Class-VIII</a:t>
                      </a:r>
                    </a:p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English 1</a:t>
                      </a:r>
                      <a:r>
                        <a:rPr lang="en-US" sz="2800" b="1" baseline="30000" dirty="0" smtClean="0">
                          <a:latin typeface="Book Antiqua" pitchFamily="18" charset="0"/>
                        </a:rPr>
                        <a:t>st</a:t>
                      </a:r>
                      <a:r>
                        <a:rPr lang="en-US" sz="2800" b="1" dirty="0" smtClean="0">
                          <a:latin typeface="Book Antiqua" pitchFamily="18" charset="0"/>
                        </a:rPr>
                        <a:t> Paper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Bevel 4"/>
          <p:cNvSpPr/>
          <p:nvPr/>
        </p:nvSpPr>
        <p:spPr>
          <a:xfrm>
            <a:off x="381000" y="457200"/>
            <a:ext cx="8305800" cy="1295400"/>
          </a:xfrm>
          <a:prstGeom prst="bevel">
            <a:avLst>
              <a:gd name="adj" fmla="val 2303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Introduction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8229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itchFamily="18" charset="0"/>
              </a:rPr>
              <a:t>Md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itchFamily="18" charset="0"/>
              </a:rPr>
              <a:t>Hasan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itchFamily="18" charset="0"/>
              </a:rPr>
              <a:t>Hafizur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 Antiqua" pitchFamily="18" charset="0"/>
              </a:rPr>
              <a:t>Rahman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Besides, they are on most- 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4267199" cy="3473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/>
          <a:stretch/>
        </p:blipFill>
        <p:spPr>
          <a:xfrm>
            <a:off x="4648200" y="1828800"/>
            <a:ext cx="4191000" cy="3473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47800" y="5562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factories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562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f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arm equipment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60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5638799" cy="2657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>
          <a:xfrm>
            <a:off x="6248400" y="76201"/>
            <a:ext cx="2895600" cy="2876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667000"/>
            <a:ext cx="5486399" cy="3120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944" y="1491734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fans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10000" y="1295400"/>
            <a:ext cx="2743200" cy="870466"/>
          </a:xfrm>
          <a:prstGeom prst="rightArrow">
            <a:avLst>
              <a:gd name="adj1" fmla="val 66673"/>
              <a:gd name="adj2" fmla="val 633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propellers</a:t>
            </a:r>
            <a:endParaRPr lang="en-US" sz="3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812970" y="3791766"/>
            <a:ext cx="3102429" cy="864870"/>
          </a:xfrm>
          <a:prstGeom prst="leftArrow">
            <a:avLst>
              <a:gd name="adj1" fmla="val 63425"/>
              <a:gd name="adj2" fmla="val 818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turbines</a:t>
            </a:r>
            <a:endParaRPr lang="en-US" sz="3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9" y="5791200"/>
            <a:ext cx="8610601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So the wheel is very important. We cannot imagine modern life without wheels. But do we know exactly who made the first wheel?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890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28836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What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is a wheel?</a:t>
            </a:r>
          </a:p>
          <a:p>
            <a:pPr marL="342900" indent="-342900">
              <a:buAutoNum type="alphaLcParenBoth"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What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can a wheel do?</a:t>
            </a:r>
          </a:p>
          <a:p>
            <a:pPr marL="342900" indent="-342900">
              <a:buAutoNum type="alphaLcParenBoth"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Where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can you find wheels?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438261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Read the text silently and answer the questions below.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ndalus" pitchFamily="18" charset="-78"/>
                <a:cs typeface="Andalus" pitchFamily="18" charset="-78"/>
              </a:rPr>
              <a:t>Individual 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work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ook Antiqua" pitchFamily="18" charset="0"/>
              </a:rPr>
              <a:t>C   Fill in the blanks with appropriate words from the box. There are more words than necessary</a:t>
            </a:r>
            <a:r>
              <a:rPr lang="en-US" sz="2400" b="1" dirty="0" smtClean="0">
                <a:latin typeface="Book Antiqua" pitchFamily="18" charset="0"/>
              </a:rPr>
              <a:t>.</a:t>
            </a:r>
            <a:r>
              <a:rPr lang="en-US" sz="2400" dirty="0">
                <a:latin typeface="Book Antiqua" pitchFamily="18" charset="0"/>
              </a:rPr>
              <a:t> </a:t>
            </a:r>
            <a:endParaRPr lang="en-US" sz="2400" dirty="0" smtClean="0">
              <a:latin typeface="Book Antiqua" pitchFamily="18" charset="0"/>
            </a:endParaRP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pPr algn="just"/>
            <a:endParaRPr lang="en-US" sz="2400" dirty="0">
              <a:latin typeface="Book Antiqua" pitchFamily="18" charset="0"/>
            </a:endParaRPr>
          </a:p>
          <a:p>
            <a:pPr algn="just"/>
            <a:r>
              <a:rPr lang="en-US" sz="2400" dirty="0" smtClean="0">
                <a:latin typeface="Book Antiqua" pitchFamily="18" charset="0"/>
              </a:rPr>
              <a:t>Although </a:t>
            </a:r>
            <a:r>
              <a:rPr lang="en-US" sz="2400" dirty="0">
                <a:latin typeface="Book Antiqua" pitchFamily="18" charset="0"/>
              </a:rPr>
              <a:t>the wheel is a very (a</a:t>
            </a:r>
            <a:r>
              <a:rPr lang="en-US" sz="2400" dirty="0" smtClean="0">
                <a:latin typeface="Book Antiqua" pitchFamily="18" charset="0"/>
              </a:rPr>
              <a:t>) _________  invention</a:t>
            </a:r>
            <a:r>
              <a:rPr lang="en-US" sz="2400" dirty="0">
                <a:latin typeface="Book Antiqua" pitchFamily="18" charset="0"/>
              </a:rPr>
              <a:t>, the history of its origin is </a:t>
            </a:r>
            <a:r>
              <a:rPr lang="en-US" sz="2400" dirty="0" smtClean="0">
                <a:latin typeface="Book Antiqua" pitchFamily="18" charset="0"/>
              </a:rPr>
              <a:t>unknown. Experts </a:t>
            </a:r>
            <a:r>
              <a:rPr lang="en-US" sz="2400" dirty="0">
                <a:latin typeface="Book Antiqua" pitchFamily="18" charset="0"/>
              </a:rPr>
              <a:t>guess that the first wheel was developed from a circular object. The early </a:t>
            </a:r>
            <a:r>
              <a:rPr lang="en-US" sz="2400" dirty="0" smtClean="0">
                <a:latin typeface="Book Antiqua" pitchFamily="18" charset="0"/>
              </a:rPr>
              <a:t>man observed </a:t>
            </a:r>
            <a:r>
              <a:rPr lang="en-US" sz="2400" dirty="0">
                <a:latin typeface="Book Antiqua" pitchFamily="18" charset="0"/>
              </a:rPr>
              <a:t>that a huge piece of stone could be rolled easily if it was (</a:t>
            </a:r>
            <a:r>
              <a:rPr lang="en-US" sz="2400" dirty="0" smtClean="0">
                <a:latin typeface="Book Antiqua" pitchFamily="18" charset="0"/>
              </a:rPr>
              <a:t>b)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________in shape</a:t>
            </a:r>
            <a:r>
              <a:rPr lang="en-US" sz="2400" dirty="0">
                <a:latin typeface="Book Antiqua" pitchFamily="18" charset="0"/>
              </a:rPr>
              <a:t>. Similarly, a heavy tree-trunk is (c</a:t>
            </a:r>
            <a:r>
              <a:rPr lang="en-US" sz="2400" dirty="0" smtClean="0">
                <a:latin typeface="Book Antiqua" pitchFamily="18" charset="0"/>
              </a:rPr>
              <a:t>)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 _______</a:t>
            </a:r>
            <a:r>
              <a:rPr lang="en-US" sz="2400" dirty="0">
                <a:latin typeface="Book Antiqua" pitchFamily="18" charset="0"/>
              </a:rPr>
              <a:t>	to carry; but it can be rolled </a:t>
            </a:r>
            <a:r>
              <a:rPr lang="en-US" sz="2400" dirty="0" smtClean="0">
                <a:latin typeface="Book Antiqua" pitchFamily="18" charset="0"/>
              </a:rPr>
              <a:t>away with </a:t>
            </a:r>
            <a:r>
              <a:rPr lang="en-US" sz="2400" dirty="0">
                <a:latin typeface="Book Antiqua" pitchFamily="18" charset="0"/>
              </a:rPr>
              <a:t>less effort. Even, a gigantic tree-trunk can be moved easily using other small and round trunks as rollers under it. Thus, early man took advantage of rolling objects </a:t>
            </a:r>
            <a:r>
              <a:rPr lang="en-US" sz="2400" dirty="0" smtClean="0">
                <a:latin typeface="Book Antiqua" pitchFamily="18" charset="0"/>
              </a:rPr>
              <a:t>and developed </a:t>
            </a:r>
            <a:r>
              <a:rPr lang="en-US" sz="2400" dirty="0">
                <a:latin typeface="Book Antiqua" pitchFamily="18" charset="0"/>
              </a:rPr>
              <a:t>the (d</a:t>
            </a:r>
            <a:r>
              <a:rPr lang="en-US" sz="2400" dirty="0" smtClean="0">
                <a:latin typeface="Book Antiqua" pitchFamily="18" charset="0"/>
              </a:rPr>
              <a:t>)</a:t>
            </a:r>
            <a:r>
              <a:rPr lang="en-US" sz="2400" dirty="0">
                <a:latin typeface="Book Antiqua" pitchFamily="18" charset="0"/>
              </a:rPr>
              <a:t> _____</a:t>
            </a:r>
            <a:r>
              <a:rPr lang="en-US" sz="2400" dirty="0" smtClean="0">
                <a:latin typeface="Book Antiqua" pitchFamily="18" charset="0"/>
              </a:rPr>
              <a:t>  </a:t>
            </a:r>
            <a:r>
              <a:rPr lang="en-US" sz="2400" dirty="0">
                <a:latin typeface="Book Antiqua" pitchFamily="18" charset="0"/>
              </a:rPr>
              <a:t>wheel. Apart from its mechanical advantage, a </a:t>
            </a:r>
            <a:r>
              <a:rPr lang="en-US" sz="2400" dirty="0" smtClean="0">
                <a:latin typeface="Book Antiqua" pitchFamily="18" charset="0"/>
              </a:rPr>
              <a:t>wheel's mobility </a:t>
            </a:r>
            <a:r>
              <a:rPr lang="en-US" sz="2400" dirty="0">
                <a:latin typeface="Book Antiqua" pitchFamily="18" charset="0"/>
              </a:rPr>
              <a:t>has contributed (</a:t>
            </a:r>
            <a:r>
              <a:rPr lang="en-US" sz="2400" dirty="0" smtClean="0">
                <a:latin typeface="Book Antiqua" pitchFamily="18" charset="0"/>
              </a:rPr>
              <a:t>e)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_____to </a:t>
            </a:r>
            <a:r>
              <a:rPr lang="en-US" sz="2400" dirty="0">
                <a:latin typeface="Book Antiqua" pitchFamily="18" charset="0"/>
              </a:rPr>
              <a:t>the </a:t>
            </a:r>
            <a:r>
              <a:rPr lang="en-US" sz="2400" dirty="0" err="1">
                <a:latin typeface="Book Antiqua" pitchFamily="18" charset="0"/>
              </a:rPr>
              <a:t>civilisation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36396"/>
              </p:ext>
            </p:extLst>
          </p:nvPr>
        </p:nvGraphicFramePr>
        <p:xfrm>
          <a:off x="609600" y="1828800"/>
          <a:ext cx="8153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900"/>
                <a:gridCol w="1358900"/>
                <a:gridCol w="1358900"/>
                <a:gridCol w="17145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difficult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much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circular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important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heavy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first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419323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difficult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4496" y="382988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circular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6288" y="6015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much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638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first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important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050484"/>
              </p:ext>
            </p:extLst>
          </p:nvPr>
        </p:nvGraphicFramePr>
        <p:xfrm>
          <a:off x="304800" y="2285999"/>
          <a:ext cx="8534398" cy="27432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62200"/>
                <a:gridCol w="1066800"/>
                <a:gridCol w="5105398"/>
              </a:tblGrid>
              <a:tr h="61232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ook Antiqua" pitchFamily="18" charset="0"/>
                        </a:rPr>
                        <a:t>1. The wheel</a:t>
                      </a:r>
                      <a:endParaRPr lang="en-US" sz="2400" dirty="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240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ook Antiqua" pitchFamily="18" charset="0"/>
                        </a:rPr>
                        <a:t>a type of wheel.</a:t>
                      </a:r>
                      <a:endParaRPr lang="en-US" sz="2400" dirty="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</a:tr>
              <a:tr h="53944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pitchFamily="18" charset="0"/>
                        </a:rPr>
                        <a:t>2. A plain wheel</a:t>
                      </a:r>
                      <a:endParaRPr lang="en-US" sz="240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pitchFamily="18" charset="0"/>
                        </a:rPr>
                        <a:t>is</a:t>
                      </a:r>
                      <a:endParaRPr lang="en-US" sz="240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pitchFamily="18" charset="0"/>
                        </a:rPr>
                        <a:t>around its axis.</a:t>
                      </a:r>
                      <a:endParaRPr lang="en-US" sz="240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</a:tr>
              <a:tr h="53944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ook Antiqua" pitchFamily="18" charset="0"/>
                        </a:rPr>
                        <a:t>3. It</a:t>
                      </a:r>
                      <a:endParaRPr lang="en-US" sz="2400" dirty="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pitchFamily="18" charset="0"/>
                        </a:rPr>
                        <a:t>has</a:t>
                      </a:r>
                      <a:endParaRPr lang="en-US" sz="240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Book Antiqua" pitchFamily="18" charset="0"/>
                        </a:rPr>
                        <a:t>one of the </a:t>
                      </a:r>
                      <a:r>
                        <a:rPr lang="en-US" sz="2400" dirty="0" smtClean="0">
                          <a:effectLst/>
                          <a:latin typeface="Book Antiqua" pitchFamily="18" charset="0"/>
                        </a:rPr>
                        <a:t>simplest machines.</a:t>
                      </a:r>
                      <a:endParaRPr lang="en-US" sz="2400" dirty="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</a:tr>
              <a:tr h="58783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ook Antiqua" pitchFamily="18" charset="0"/>
                        </a:rPr>
                        <a:t>4. A propeller</a:t>
                      </a:r>
                      <a:endParaRPr lang="en-US" sz="2400" dirty="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ook Antiqua" pitchFamily="18" charset="0"/>
                        </a:rPr>
                        <a:t>rotates</a:t>
                      </a:r>
                      <a:endParaRPr lang="en-US" sz="2400" dirty="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Book Antiqua" pitchFamily="18" charset="0"/>
                        </a:rPr>
                        <a:t>wheels on vehicles and machines.</a:t>
                      </a:r>
                      <a:endParaRPr lang="en-US" sz="2400" dirty="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</a:tr>
              <a:tr h="4641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240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-100" baseline="0" dirty="0" smtClean="0">
                          <a:effectLst/>
                          <a:latin typeface="Book Antiqua" pitchFamily="18" charset="0"/>
                        </a:rPr>
                        <a:t>helped in rapid progress of </a:t>
                      </a:r>
                      <a:r>
                        <a:rPr lang="en-US" sz="2400" spc="-100" baseline="0" dirty="0" err="1" smtClean="0">
                          <a:effectLst/>
                          <a:latin typeface="Book Antiqua" pitchFamily="18" charset="0"/>
                        </a:rPr>
                        <a:t>civilisation</a:t>
                      </a:r>
                      <a:r>
                        <a:rPr lang="en-US" sz="2400" spc="-100" baseline="0" dirty="0" smtClean="0">
                          <a:effectLst/>
                          <a:latin typeface="Book Antiqua" pitchFamily="18" charset="0"/>
                        </a:rPr>
                        <a:t>.</a:t>
                      </a:r>
                      <a:endParaRPr lang="en-US" sz="2400" spc="-100" baseline="0" dirty="0">
                        <a:effectLst/>
                        <a:latin typeface="Book Antiqua" pitchFamily="18" charset="0"/>
                        <a:ea typeface="Times New Roman"/>
                        <a:cs typeface="Vrinda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762000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 as many correct sentences as you can using the substitution table. In the third column there are more items than necessary.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8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Work in </a:t>
            </a:r>
            <a:r>
              <a:rPr lang="en-US" sz="3200" b="1" dirty="0">
                <a:latin typeface="Book Antiqua" pitchFamily="18" charset="0"/>
              </a:rPr>
              <a:t>p</a:t>
            </a:r>
            <a:r>
              <a:rPr lang="en-US" sz="3200" b="1" dirty="0" smtClean="0">
                <a:latin typeface="Book Antiqua" pitchFamily="18" charset="0"/>
              </a:rPr>
              <a:t>air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410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Example: The wheel rotates around its axis.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505200"/>
            <a:ext cx="8305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E. </a:t>
            </a:r>
            <a:r>
              <a:rPr lang="en-US" sz="3200" b="1" dirty="0">
                <a:latin typeface="Book Antiqua" pitchFamily="18" charset="0"/>
              </a:rPr>
              <a:t>Have you ever travelled by bus or car? Do you have any experience of what happens if one wheel falls flat. If yes, give a description of your experience. If no, imagine such a situation, and write a paragraph about it</a:t>
            </a:r>
            <a:r>
              <a:rPr lang="en-US" sz="3200" b="1" dirty="0" smtClean="0">
                <a:latin typeface="Book Antiqua" pitchFamily="18" charset="0"/>
              </a:rPr>
              <a:t>.</a:t>
            </a:r>
            <a:endParaRPr lang="en-US" sz="3200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t="20954" r="1568" b="18961"/>
          <a:stretch/>
        </p:blipFill>
        <p:spPr>
          <a:xfrm>
            <a:off x="3048000" y="1524506"/>
            <a:ext cx="2743200" cy="1752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506"/>
            <a:ext cx="2590800" cy="1752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506"/>
            <a:ext cx="2819400" cy="18749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457200"/>
            <a:ext cx="83058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Home Work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908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No more today</a:t>
            </a:r>
          </a:p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Allah Hafez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93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412"/>
            <a:ext cx="7924800" cy="2438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7612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2400" b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A2i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and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Assistant 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to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enrich the contents.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81000"/>
            <a:ext cx="3947577" cy="2956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381000"/>
            <a:ext cx="3048000" cy="2956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3490274"/>
            <a:ext cx="394757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 suitcase without wheels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1" y="3485809"/>
            <a:ext cx="304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A suitcase with wheels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99874"/>
            <a:ext cx="78486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Can you say which one is easier to move and why?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4785674"/>
            <a:ext cx="7848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Yes, a suitcase with wheel is easier to move because of its wheel.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" y="5928674"/>
            <a:ext cx="7848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Let us discuss about----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9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05236"/>
            <a:ext cx="2824164" cy="2824164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4356"/>
            <a:ext cx="2895600" cy="2895600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93" y="1317119"/>
            <a:ext cx="2895600" cy="2895600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 rot="19263933">
            <a:off x="228600" y="838200"/>
            <a:ext cx="2934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Wheel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19263933">
            <a:off x="6271489" y="5281130"/>
            <a:ext cx="2934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Wheel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3008368">
            <a:off x="-231625" y="5129580"/>
            <a:ext cx="2934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Wheel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2109761">
            <a:off x="5903503" y="838200"/>
            <a:ext cx="2934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Wheel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62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60" dirty="0" smtClean="0">
                <a:latin typeface="Book Antiqua" pitchFamily="18" charset="0"/>
                <a:cs typeface="Andalus" pitchFamily="18" charset="-78"/>
              </a:rPr>
              <a:t>The Wheel</a:t>
            </a:r>
          </a:p>
          <a:p>
            <a:pPr algn="ctr"/>
            <a:r>
              <a:rPr lang="en-US" sz="3600" b="1" spc="160" dirty="0" smtClean="0">
                <a:latin typeface="Book Antiqua" pitchFamily="18" charset="0"/>
                <a:cs typeface="Andalus" pitchFamily="18" charset="-78"/>
              </a:rPr>
              <a:t>Unit-9,Lesson-1</a:t>
            </a:r>
          </a:p>
          <a:p>
            <a:pPr algn="ctr"/>
            <a:r>
              <a:rPr lang="en-US" sz="3600" b="1" spc="160" dirty="0" smtClean="0">
                <a:latin typeface="Book Antiqua" pitchFamily="18" charset="0"/>
                <a:cs typeface="Andalus" pitchFamily="18" charset="-78"/>
              </a:rPr>
              <a:t>English For Today</a:t>
            </a:r>
          </a:p>
          <a:p>
            <a:pPr algn="ctr"/>
            <a:r>
              <a:rPr lang="en-US" sz="3600" b="1" spc="160" dirty="0" smtClean="0">
                <a:latin typeface="Book Antiqua" pitchFamily="18" charset="0"/>
                <a:cs typeface="Andalus" pitchFamily="18" charset="-78"/>
              </a:rPr>
              <a:t>Paper-1,Class-8 </a:t>
            </a:r>
            <a:endParaRPr lang="en-US" sz="3600" b="1" spc="160" dirty="0">
              <a:latin typeface="Book Antiqua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74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85800" y="878114"/>
            <a:ext cx="7696200" cy="1752600"/>
          </a:xfrm>
          <a:prstGeom prst="downArrowCallout">
            <a:avLst>
              <a:gd name="adj1" fmla="val 126035"/>
              <a:gd name="adj2" fmla="val 130628"/>
              <a:gd name="adj3" fmla="val 25000"/>
              <a:gd name="adj4" fmla="val 58352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Learning outcomes</a:t>
            </a:r>
            <a:endParaRPr lang="en-US" sz="4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7696200" cy="2826306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By the end of the lesson, students will be able to---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read and understand text materials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write a short paragraph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62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9718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Teacher/students may read the topics loudly.</a:t>
            </a:r>
          </a:p>
          <a:p>
            <a:pPr algn="ctr"/>
            <a:endParaRPr lang="en-US" sz="44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524000"/>
            <a:ext cx="4343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Not for the students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86725" y="2286000"/>
            <a:ext cx="7239000" cy="2667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Let us know the key words from this lesson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85" y="889575"/>
            <a:ext cx="5177030" cy="5166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566803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A wheel is a circular </a:t>
            </a:r>
            <a:r>
              <a:rPr lang="en-US" sz="3200" b="1" dirty="0" smtClean="0">
                <a:latin typeface="Book Antiqua" pitchFamily="18" charset="0"/>
              </a:rPr>
              <a:t>object.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309937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Circular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762000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round</a:t>
            </a:r>
            <a:r>
              <a:rPr lang="bn-BD" sz="32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spherical</a:t>
            </a:r>
            <a:r>
              <a:rPr lang="bn-BD" sz="32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rounded</a:t>
            </a:r>
            <a:r>
              <a:rPr lang="bn-BD" sz="32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globular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1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892</Words>
  <Application>Microsoft Office PowerPoint</Application>
  <PresentationFormat>On-screen Show (4:3)</PresentationFormat>
  <Paragraphs>172</Paragraphs>
  <Slides>27</Slides>
  <Notes>26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91</cp:revision>
  <dcterms:created xsi:type="dcterms:W3CDTF">2014-05-01T11:51:36Z</dcterms:created>
  <dcterms:modified xsi:type="dcterms:W3CDTF">2015-06-24T04:05:43Z</dcterms:modified>
</cp:coreProperties>
</file>